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64" r:id="rId5"/>
    <p:sldId id="259" r:id="rId6"/>
    <p:sldId id="260" r:id="rId7"/>
    <p:sldId id="261" r:id="rId8"/>
    <p:sldId id="262" r:id="rId9"/>
    <p:sldId id="263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yVT_IhzJTs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742" y="2605849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nl-NL" sz="3500" dirty="0">
                <a:solidFill>
                  <a:schemeClr val="accent2"/>
                </a:solidFill>
              </a:rPr>
              <a:t>Deskundigheid en kwaliteit</a:t>
            </a:r>
            <a:br>
              <a:rPr lang="nl-NL" sz="3500" dirty="0">
                <a:solidFill>
                  <a:schemeClr val="accent2"/>
                </a:solidFill>
              </a:rPr>
            </a:br>
            <a:r>
              <a:rPr lang="nl-NL" sz="3500" dirty="0">
                <a:solidFill>
                  <a:schemeClr val="accent2"/>
                </a:solidFill>
              </a:rPr>
              <a:t>		   Thema </a:t>
            </a:r>
            <a:r>
              <a:rPr lang="nl-NL" sz="3500" dirty="0" smtClean="0">
                <a:solidFill>
                  <a:schemeClr val="accent2"/>
                </a:solidFill>
              </a:rPr>
              <a:t>6 | Boek MZ2</a:t>
            </a:r>
            <a:r>
              <a:rPr lang="nl-NL" sz="3500" dirty="0">
                <a:solidFill>
                  <a:schemeClr val="tx1"/>
                </a:solidFill>
              </a:rPr>
              <a:t/>
            </a:r>
            <a:br>
              <a:rPr lang="nl-NL" sz="3500" dirty="0">
                <a:solidFill>
                  <a:schemeClr val="tx1"/>
                </a:solidFill>
              </a:rPr>
            </a:br>
            <a:endParaRPr lang="nl-NL" sz="3500" dirty="0">
              <a:solidFill>
                <a:schemeClr val="tx1"/>
              </a:solidFill>
            </a:endParaRPr>
          </a:p>
        </p:txBody>
      </p:sp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3627713" cy="23321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5616" y="4724808"/>
            <a:ext cx="4266384" cy="2133192"/>
          </a:xfrm>
          <a:prstGeom prst="rect">
            <a:avLst/>
          </a:prstGeom>
        </p:spPr>
      </p:pic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70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Wetgeving rondom sociale problematiek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11614815" cy="4697411"/>
          </a:xfrm>
        </p:spPr>
        <p:txBody>
          <a:bodyPr/>
          <a:lstStyle/>
          <a:p>
            <a:r>
              <a:rPr lang="nl-NL" dirty="0" smtClean="0"/>
              <a:t>Sociale problematiek -&gt; probleem voor hele samenleving</a:t>
            </a:r>
          </a:p>
          <a:p>
            <a:r>
              <a:rPr lang="nl-NL" dirty="0" smtClean="0"/>
              <a:t>Regering geeft voorlichting en stelt wetten op</a:t>
            </a:r>
          </a:p>
          <a:p>
            <a:r>
              <a:rPr lang="nl-NL" dirty="0" smtClean="0"/>
              <a:t>Gemeenten bieden geld + ondersteuning</a:t>
            </a:r>
          </a:p>
          <a:p>
            <a:r>
              <a:rPr lang="nl-NL" dirty="0" smtClean="0"/>
              <a:t>Verschillende wetten:</a:t>
            </a:r>
          </a:p>
          <a:p>
            <a:pPr>
              <a:buFontTx/>
              <a:buChar char="-"/>
            </a:pPr>
            <a:r>
              <a:rPr lang="nl-NL" dirty="0" smtClean="0"/>
              <a:t>Meldcode huiselijk geweld</a:t>
            </a:r>
          </a:p>
          <a:p>
            <a:pPr>
              <a:buFontTx/>
              <a:buChar char="-"/>
            </a:pPr>
            <a:r>
              <a:rPr lang="nl-NL" dirty="0" smtClean="0"/>
              <a:t>Participatiewet</a:t>
            </a:r>
          </a:p>
          <a:p>
            <a:r>
              <a:rPr lang="nl-NL" dirty="0" smtClean="0"/>
              <a:t>Jullie moeten cliënt de wetten kunnen uitleggen (wat moet hij doen/laten)</a:t>
            </a:r>
          </a:p>
          <a:p>
            <a:r>
              <a:rPr lang="nl-NL" dirty="0" smtClean="0"/>
              <a:t>Leg wetten uit die je cliënt beschermen</a:t>
            </a:r>
          </a:p>
          <a:p>
            <a:r>
              <a:rPr lang="nl-NL" dirty="0" smtClean="0"/>
              <a:t>Wet = extra streng voor hulpverleners die misbruik maken van situatie</a:t>
            </a:r>
          </a:p>
          <a:p>
            <a:r>
              <a:rPr lang="nl-NL" dirty="0" smtClean="0"/>
              <a:t>Doe je cliënt iets aan -&gt; hogere straf (i.v.m. de afhankelijkheidsrelatie)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7235" y="4506687"/>
            <a:ext cx="3504765" cy="233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1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Regels / protocollen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76818"/>
            <a:ext cx="9877455" cy="3880773"/>
          </a:xfrm>
        </p:spPr>
        <p:txBody>
          <a:bodyPr/>
          <a:lstStyle/>
          <a:p>
            <a:r>
              <a:rPr lang="nl-NL" dirty="0" smtClean="0"/>
              <a:t>Instellingen en stichtingen hebben regels opgesteld voor cliënten/medewerkers</a:t>
            </a:r>
          </a:p>
          <a:p>
            <a:r>
              <a:rPr lang="nl-NL" dirty="0" smtClean="0"/>
              <a:t>In NL mag je kleine hoeveelheid alcohol/drugs in bezit hebben</a:t>
            </a:r>
          </a:p>
          <a:p>
            <a:r>
              <a:rPr lang="nl-NL" dirty="0" smtClean="0"/>
              <a:t>In meeste instellingen mag dit niet </a:t>
            </a:r>
          </a:p>
          <a:p>
            <a:r>
              <a:rPr lang="nl-NL" dirty="0" smtClean="0"/>
              <a:t>Regels voor voeren gesprekken in aparte ruimte en benaderen van cliënten</a:t>
            </a:r>
          </a:p>
          <a:p>
            <a:r>
              <a:rPr lang="nl-NL" dirty="0" smtClean="0"/>
              <a:t>Er zijn dus begeleidingsprotocollen</a:t>
            </a:r>
          </a:p>
          <a:p>
            <a:r>
              <a:rPr lang="nl-NL" dirty="0" smtClean="0"/>
              <a:t>Zo vergeet je niets en handel je eenduidig (iets van één team, één taak)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090" y="3712942"/>
            <a:ext cx="4911635" cy="308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7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40540" cy="1320800"/>
          </a:xfrm>
        </p:spPr>
        <p:txBody>
          <a:bodyPr/>
          <a:lstStyle/>
          <a:p>
            <a:r>
              <a:rPr lang="nl-NL" dirty="0" smtClean="0"/>
              <a:t>Meldcode huiselijk geweld &amp; kindermishandeling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nl-NL" dirty="0" smtClean="0"/>
              <a:t>Zo weet je hoe je moet reageren bij signalen van dergelijk geweld</a:t>
            </a:r>
          </a:p>
          <a:p>
            <a:r>
              <a:rPr lang="nl-NL" dirty="0" smtClean="0"/>
              <a:t>Meldcode is géén meldplicht! </a:t>
            </a:r>
            <a:endParaRPr lang="nl-NL" dirty="0"/>
          </a:p>
          <a:p>
            <a:r>
              <a:rPr lang="nl-NL" dirty="0" smtClean="0"/>
              <a:t>Als je het niet meldt moet je achteraf wel kunnen verantwoorden waarom je het niet hebt gemeld</a:t>
            </a:r>
          </a:p>
          <a:p>
            <a:r>
              <a:rPr lang="nl-NL" dirty="0" smtClean="0"/>
              <a:t>Wel een meldrecht (zonder toestemming betrokkenen)</a:t>
            </a:r>
          </a:p>
          <a:p>
            <a:r>
              <a:rPr lang="nl-NL" dirty="0" smtClean="0"/>
              <a:t>Je mag dus je beroepsgeheim opzijschuiven </a:t>
            </a:r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589" y="3174879"/>
            <a:ext cx="4380411" cy="368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27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2069" y="4368141"/>
            <a:ext cx="4349931" cy="248985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huiselijk geweld / mishandeling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9629261" cy="388077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nl-NL" dirty="0" smtClean="0"/>
              <a:t>Situatie in kaart brengen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Overleg met collega (site veilig thuis raadplegen voor letselduiding)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Gesprek voeren met de betrokkenen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Wegen van huiselijk geweld / mishandeling (bij twijfel Veilig thuis raadplegen)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Besluiten om zelf hulp te organiseren of om het voorval te melden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Voer het gesprek met de betrokkenen </a:t>
            </a:r>
            <a:r>
              <a:rPr lang="nl-NL" u="sng" dirty="0" smtClean="0"/>
              <a:t>nooit alleen</a:t>
            </a:r>
            <a:r>
              <a:rPr lang="nl-NL" dirty="0" smtClean="0"/>
              <a:t>, altijd met collega/leidinggevende</a:t>
            </a:r>
          </a:p>
          <a:p>
            <a:pPr>
              <a:buFont typeface="Wingdings" panose="05000000000000000000" pitchFamily="2" charset="2"/>
              <a:buChar char="v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Filmpje Veilig thuis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269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Gedwongen of vrijwillig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588000"/>
          </a:xfrm>
        </p:spPr>
        <p:txBody>
          <a:bodyPr>
            <a:normAutofit/>
          </a:bodyPr>
          <a:lstStyle/>
          <a:p>
            <a:r>
              <a:rPr lang="nl-NL" dirty="0" smtClean="0"/>
              <a:t>Meestal is ondersteuning vrijwillig</a:t>
            </a:r>
          </a:p>
          <a:p>
            <a:r>
              <a:rPr lang="nl-NL" dirty="0" smtClean="0"/>
              <a:t>Mensen zien dan zelf in dat ze je begeleiding nodig hebben en kloppen aan</a:t>
            </a:r>
          </a:p>
          <a:p>
            <a:r>
              <a:rPr lang="nl-NL" dirty="0" smtClean="0"/>
              <a:t>Ze kunnen de begeleiding zelf dan ook weer stopzetten</a:t>
            </a:r>
          </a:p>
          <a:p>
            <a:r>
              <a:rPr lang="nl-NL" dirty="0" smtClean="0"/>
              <a:t>Bij grote sociale problemen als:</a:t>
            </a:r>
          </a:p>
          <a:p>
            <a:pPr>
              <a:buFontTx/>
              <a:buChar char="-"/>
            </a:pPr>
            <a:r>
              <a:rPr lang="nl-NL" dirty="0" smtClean="0"/>
              <a:t>Enorme schulden</a:t>
            </a:r>
          </a:p>
          <a:p>
            <a:pPr>
              <a:buFontTx/>
              <a:buChar char="-"/>
            </a:pPr>
            <a:r>
              <a:rPr lang="nl-NL" dirty="0" smtClean="0"/>
              <a:t>Ernstige problemen met hun kinderen</a:t>
            </a:r>
          </a:p>
          <a:p>
            <a:pPr marL="0" indent="0">
              <a:buNone/>
            </a:pPr>
            <a:r>
              <a:rPr lang="nl-NL" dirty="0" smtClean="0"/>
              <a:t>…kunnen gedwongen worden hulp te aanvaarden.</a:t>
            </a:r>
          </a:p>
          <a:p>
            <a:r>
              <a:rPr lang="nl-NL" dirty="0" smtClean="0"/>
              <a:t>Verplichte ondersteuning noemen we dat </a:t>
            </a:r>
          </a:p>
          <a:p>
            <a:r>
              <a:rPr lang="nl-NL" dirty="0" smtClean="0"/>
              <a:t>Rechter dwingt dat dan af</a:t>
            </a:r>
          </a:p>
          <a:p>
            <a:r>
              <a:rPr lang="nl-NL" dirty="0" smtClean="0"/>
              <a:t>Als cliënt dan niet doet wat jij van hem vraagt gaat zaak terug naar rechter</a:t>
            </a:r>
          </a:p>
          <a:p>
            <a:r>
              <a:rPr lang="nl-NL" dirty="0" smtClean="0"/>
              <a:t>Strafmaatregelen kunnen volgen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27" y="2203449"/>
            <a:ext cx="2373984" cy="249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9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114" y="-1"/>
            <a:ext cx="2739886" cy="390579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897740" cy="3880773"/>
          </a:xfrm>
        </p:spPr>
        <p:txBody>
          <a:bodyPr/>
          <a:lstStyle/>
          <a:p>
            <a:r>
              <a:rPr lang="nl-NL" dirty="0"/>
              <a:t>Ga naar van welzijn.angerenstein.nl</a:t>
            </a:r>
          </a:p>
          <a:p>
            <a:r>
              <a:rPr lang="nl-NL" dirty="0"/>
              <a:t>Ga naar Maatschappelijke </a:t>
            </a:r>
            <a:r>
              <a:rPr lang="nl-NL" dirty="0" smtClean="0"/>
              <a:t>Zorg</a:t>
            </a:r>
            <a:endParaRPr lang="nl-NL" dirty="0"/>
          </a:p>
          <a:p>
            <a:r>
              <a:rPr lang="nl-NL" dirty="0"/>
              <a:t>Ga dan naar boek </a:t>
            </a:r>
            <a:r>
              <a:rPr lang="nl-NL" dirty="0" smtClean="0"/>
              <a:t>Maatschappelijke zorg 2</a:t>
            </a:r>
            <a:endParaRPr lang="nl-NL" dirty="0"/>
          </a:p>
          <a:p>
            <a:r>
              <a:rPr lang="nl-NL" dirty="0"/>
              <a:t>Naar VW thema 6</a:t>
            </a:r>
          </a:p>
          <a:p>
            <a:r>
              <a:rPr lang="nl-NL" dirty="0"/>
              <a:t>Maak opdracht </a:t>
            </a:r>
            <a:r>
              <a:rPr lang="nl-NL" dirty="0" smtClean="0"/>
              <a:t>7 (groepjes van 3/4) &amp; opdracht 8 (individueel)</a:t>
            </a:r>
          </a:p>
          <a:p>
            <a:r>
              <a:rPr lang="nl-NL" dirty="0"/>
              <a:t>S</a:t>
            </a:r>
            <a:r>
              <a:rPr lang="nl-NL" dirty="0" smtClean="0"/>
              <a:t>amen </a:t>
            </a:r>
            <a:r>
              <a:rPr lang="nl-NL" dirty="0"/>
              <a:t>overleggen </a:t>
            </a:r>
            <a:r>
              <a:rPr lang="nl-NL" dirty="0" smtClean="0"/>
              <a:t>bij </a:t>
            </a:r>
            <a:r>
              <a:rPr lang="nl-NL" dirty="0" err="1" smtClean="0"/>
              <a:t>opdr</a:t>
            </a:r>
            <a:r>
              <a:rPr lang="nl-NL" dirty="0" smtClean="0"/>
              <a:t>. 7 is noodzakelijk (gebruik appgroepje of beeldbellen)</a:t>
            </a:r>
          </a:p>
          <a:p>
            <a:r>
              <a:rPr lang="nl-NL" dirty="0" smtClean="0"/>
              <a:t>Sla </a:t>
            </a:r>
            <a:r>
              <a:rPr lang="nl-NL" dirty="0"/>
              <a:t>je opdrachten goed op in je pc, is aan het eind van LP </a:t>
            </a:r>
            <a:r>
              <a:rPr lang="nl-NL" dirty="0" smtClean="0"/>
              <a:t>11 je </a:t>
            </a:r>
            <a:r>
              <a:rPr lang="nl-NL" dirty="0"/>
              <a:t>bewijs van inzet en voorwaarde om </a:t>
            </a:r>
            <a:r>
              <a:rPr lang="nl-NL" u="sng" dirty="0"/>
              <a:t>de toets </a:t>
            </a:r>
            <a:r>
              <a:rPr lang="nl-NL" dirty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320" y="0"/>
            <a:ext cx="2319794" cy="289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5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DB9CA5-39C2-4677-A86B-519AA1AE79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8817DC-F59B-4445-B0AB-4C9F6034C9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3C2D88-AEFB-41AC-A296-6594E9A05929}">
  <ds:schemaRefs>
    <ds:schemaRef ds:uri="1f671bd0-527c-4d2a-98b8-6946169f1e3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b9f8bbe-82d2-46a4-909f-9c23c02db6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412</Words>
  <Application>Microsoft Office PowerPoint</Application>
  <PresentationFormat>Breedbeeld</PresentationFormat>
  <Paragraphs>54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Deskundigheid en kwaliteit      Thema 6 | Boek MZ2 </vt:lpstr>
      <vt:lpstr>Wetgeving rondom sociale problematiek</vt:lpstr>
      <vt:lpstr>Regels / protocollen</vt:lpstr>
      <vt:lpstr>Meldcode huiselijk geweld &amp; kindermishandeling</vt:lpstr>
      <vt:lpstr>Stappenplan huiselijk geweld / mishandeling</vt:lpstr>
      <vt:lpstr>Gedwongen of vrijwillig</vt:lpstr>
      <vt:lpstr>Opdrachten 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en kwaliteit      Thema 6</dc:title>
  <dc:creator>Simon Poelman</dc:creator>
  <cp:lastModifiedBy>Simon Poelman</cp:lastModifiedBy>
  <cp:revision>7</cp:revision>
  <dcterms:created xsi:type="dcterms:W3CDTF">2020-03-30T08:21:19Z</dcterms:created>
  <dcterms:modified xsi:type="dcterms:W3CDTF">2020-03-30T10:39:19Z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